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1" r:id="rId3"/>
    <p:sldId id="273" r:id="rId4"/>
    <p:sldId id="275" r:id="rId5"/>
    <p:sldId id="260" r:id="rId6"/>
    <p:sldId id="274" r:id="rId7"/>
    <p:sldId id="262" r:id="rId8"/>
    <p:sldId id="263" r:id="rId9"/>
    <p:sldId id="266" r:id="rId10"/>
    <p:sldId id="272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85592"/>
    <a:srgbClr val="173A8D"/>
    <a:srgbClr val="D6DEEA"/>
    <a:srgbClr val="FFFFFF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8866" y="1270000"/>
            <a:ext cx="6576483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8866" y="133084"/>
            <a:ext cx="657648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78014" y="1873003"/>
            <a:ext cx="5857594" cy="3111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ПИТАНИЯ В МБДОУ №6 «ОРЛЁНОК»</a:t>
            </a:r>
            <a:endParaRPr lang="en-US" sz="5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010" y="381278"/>
            <a:ext cx="7341325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График приема пищи, утвержденный заведующим ДОУ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1677" y="2432597"/>
            <a:ext cx="4501122" cy="3001554"/>
          </a:xfrm>
        </p:spPr>
        <p:txBody>
          <a:bodyPr/>
          <a:lstStyle/>
          <a:p>
            <a:r>
              <a:rPr lang="ru-RU" dirty="0" smtClean="0"/>
              <a:t>Завтрак        8.30-9.00</a:t>
            </a:r>
          </a:p>
          <a:p>
            <a:r>
              <a:rPr lang="ru-RU" dirty="0" smtClean="0"/>
              <a:t>2 завтрак     10.00</a:t>
            </a:r>
          </a:p>
          <a:p>
            <a:r>
              <a:rPr lang="ru-RU" dirty="0" smtClean="0"/>
              <a:t>Обед             12.00-12.30</a:t>
            </a:r>
          </a:p>
          <a:p>
            <a:r>
              <a:rPr lang="ru-RU" dirty="0" smtClean="0"/>
              <a:t>Полдник      15.00-15.25</a:t>
            </a:r>
          </a:p>
          <a:p>
            <a:r>
              <a:rPr lang="ru-RU" smtClean="0"/>
              <a:t>Ужин             16.30-17.00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64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Организация питания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866" y="1270000"/>
            <a:ext cx="6956940" cy="5313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 в ДОУ организовано в соответствии с санитарно-гигиеническими требованиями. Продукты, поступающие на пищеблок дошкольного учреждения, имеют санитарно-эпидемиологические заключения; осуществляется контроль за технологией приготовления пищи, за реализацией скоропортящихся продуктов по срокам их хранения.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пятиразовое: завтрак, 2 завтрак, обед, полдник, ужин.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преемственности в питании детей в ДОУ и дома для родителей вывешивается ежедневное меню.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4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Поставка продуктов питания </a:t>
            </a:r>
            <a:br>
              <a:rPr lang="ru-RU" u="sng" dirty="0" smtClean="0"/>
            </a:br>
            <a:r>
              <a:rPr lang="ru-RU" u="sng" dirty="0" smtClean="0"/>
              <a:t>в ДОУ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872" y="1688659"/>
            <a:ext cx="6576483" cy="449007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продуктов питания в ДОУ осуществляется на основании договора между поставщиком и заказчиком.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обслуживает поставщик ООО «Витязь», ООО «Богатырь».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продуктов в ДОУ производит ответственное лицо (кладовщик) в соответствии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6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Алгоритм организации контроля за питанием в ДОУ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6" y="1288052"/>
            <a:ext cx="7072041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5" y="511906"/>
            <a:ext cx="6576483" cy="16695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ТАБЛИЦА КАЛОРИЙНОСТИ И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b="1" u="sng" dirty="0"/>
              <a:t>ХИМИЧЕСКОГО СОСТАВА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за </a:t>
            </a:r>
            <a:r>
              <a:rPr lang="ru-RU" b="1" u="sng" dirty="0" smtClean="0"/>
              <a:t>1-й </a:t>
            </a:r>
            <a:r>
              <a:rPr lang="ru-RU" b="1" u="sng" dirty="0"/>
              <a:t>квартал</a:t>
            </a:r>
            <a:r>
              <a:rPr lang="ru-RU" u="sng" dirty="0"/>
              <a:t> </a:t>
            </a:r>
            <a:r>
              <a:rPr lang="ru-RU" b="1" u="sng" dirty="0" smtClean="0"/>
              <a:t>2021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46768"/>
              </p:ext>
            </p:extLst>
          </p:nvPr>
        </p:nvGraphicFramePr>
        <p:xfrm>
          <a:off x="2573383" y="2077561"/>
          <a:ext cx="5133703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5291">
                  <a:extLst>
                    <a:ext uri="{9D8B030D-6E8A-4147-A177-3AD203B41FA5}">
                      <a16:colId xmlns:a16="http://schemas.microsoft.com/office/drawing/2014/main" val="726735752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819554865"/>
                    </a:ext>
                  </a:extLst>
                </a:gridCol>
                <a:gridCol w="1201782">
                  <a:extLst>
                    <a:ext uri="{9D8B030D-6E8A-4147-A177-3AD203B41FA5}">
                      <a16:colId xmlns:a16="http://schemas.microsoft.com/office/drawing/2014/main" val="2358197142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283597535"/>
                    </a:ext>
                  </a:extLst>
                </a:gridCol>
              </a:tblGrid>
              <a:tr h="478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916089"/>
                  </a:ext>
                </a:extLst>
              </a:tr>
              <a:tr h="4789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66581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90140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118871"/>
                  </a:ext>
                </a:extLst>
              </a:tr>
              <a:tr h="4789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19083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22232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65075"/>
                  </a:ext>
                </a:extLst>
              </a:tr>
              <a:tr h="4789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691895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743434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094726"/>
                  </a:ext>
                </a:extLst>
              </a:tr>
              <a:tr h="4789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40267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255790"/>
                  </a:ext>
                </a:extLst>
              </a:tr>
              <a:tr h="239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16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33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7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5" y="277933"/>
            <a:ext cx="6576483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Организация </a:t>
            </a:r>
            <a:r>
              <a:rPr lang="ru-RU" b="1" u="sng" dirty="0" smtClean="0"/>
              <a:t>питания.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866" y="1270000"/>
            <a:ext cx="7113694" cy="5378994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пятиразовое  питание.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и выход блюд должны строго соответствовать возрасту ребенка.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в Учреждении осуществляется в соответствии с примерным 10-дневным меню, разработанным на основе физиологических потребностей в пищевых веществах и норм питания детей дошкольного возраста, утвержденным заведующим Учреждением.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примерного 10-дневного меню ежедневно ответственным за организацию питания составляется меню-требование на следующий день и утверждается заведующим Учреждением.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1года до 3-х лет и от 3-х до 7 лет меню-требование составляется отдельно. При этом  учитываются: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среднесуточный набор продуктов для каждой возрастной 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- объем блюд для этих групп;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- нормы физиологических потребностей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- нормы потерь при холодной и тепловой обработки продуктов;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- выход готовых блюд;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нормы взаимозаменяемости продуктов при приготовлении блюд;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- данные о химическом составе блюд;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требования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в отношении запрещенных продуктов и блюд, использование которых может стать причиной возникновения желудочно-кишечного заболевания, отравления.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91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Организация питания</a:t>
            </a:r>
            <a:br>
              <a:rPr lang="ru-RU" b="1" u="sng" dirty="0"/>
            </a:br>
            <a:r>
              <a:rPr lang="ru-RU" b="1" u="sng" dirty="0"/>
              <a:t> на пищеблоке.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046" y="1270000"/>
            <a:ext cx="7315200" cy="4906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 МБДОУ №6 представляет собой комплекс помещений для приготовления и раздачи пищи: горячий цех, холодный цех, моечное помещение, раздаточная, складское помещение. Все помещения оборудуются технологическим инвентарем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гигиеническими нормативами, а также в целях соблюдения технологии приготовления блюд, режима обработки, условий хранения пищевой продукции.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цех оборудован плитами электрическими, жарочным шкафом, производственными цельнометаллическими столами для готовой продукции.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цех оборудован электрическими картофелечисткой, овощерезкой, протирочной машиной, производственными цельнометаллическими столами для обработки пищевых продуктов, холодильным оборудованием. Для обеззараживания воздуха в холодном цехе используется бактерицидная лампа.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Моечное помещение снабжено моечным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(ваннами) и стеллажами для хранения.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Складское помещение для хранения пищевых продуктов оборудовано холодильным оборудованием.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02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31" y="3946393"/>
            <a:ext cx="3696789" cy="2339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9" y="3831565"/>
            <a:ext cx="2063933" cy="2751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69" y="1359345"/>
            <a:ext cx="2926080" cy="2194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36" y="1359345"/>
            <a:ext cx="2926080" cy="219456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Организация питания</a:t>
            </a:r>
            <a:br>
              <a:rPr lang="ru-RU" b="1" u="sng" dirty="0"/>
            </a:br>
            <a:r>
              <a:rPr lang="ru-RU" b="1" u="sng" dirty="0"/>
              <a:t> на пищеблоке.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9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5" y="304059"/>
            <a:ext cx="6576483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Организация питания </a:t>
            </a:r>
            <a:r>
              <a:rPr lang="ru-RU" b="1" u="sng" dirty="0" smtClean="0"/>
              <a:t>детей</a:t>
            </a:r>
            <a:br>
              <a:rPr lang="ru-RU" b="1" u="sng" dirty="0" smtClean="0"/>
            </a:br>
            <a:r>
              <a:rPr lang="ru-RU" b="1" u="sng" dirty="0" smtClean="0"/>
              <a:t> </a:t>
            </a:r>
            <a:r>
              <a:rPr lang="ru-RU" b="1" u="sng" dirty="0"/>
              <a:t>в группах.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866" y="1270000"/>
            <a:ext cx="6891625" cy="5405120"/>
          </a:xfrm>
        </p:spPr>
        <p:txBody>
          <a:bodyPr>
            <a:normAutofit fontScale="625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организации питания детей в группах осуществляется под руководством воспитателя и заключается: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в создании безопасных условий при подготовке и во время приема пищи;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в воспитании культурно-гигиенических навыков во время приема пищи детьми.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на группы осуществляется помощником воспитателя строго по графику, утвержденному заведующим Учреждения.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получению пищи с пищеблока категорически запрещается.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раздачей пищи детям помощник воспитателя обязан: 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   - промыть столы горячей водой с мылом;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   - тщательно вымыть руки;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   - надеть специальную одежду для получения и раздачи пищи;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  - проветрить помещение;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  - сервировать столы в соответствии с приемом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61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Организация питания детей</a:t>
            </a:r>
            <a:br>
              <a:rPr lang="ru-RU" b="1" u="sng" dirty="0"/>
            </a:br>
            <a:r>
              <a:rPr lang="ru-RU" b="1" u="sng" dirty="0"/>
              <a:t> в группах.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07" y="3627500"/>
            <a:ext cx="3625706" cy="2719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38" y="2313050"/>
            <a:ext cx="3505199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7" y="368216"/>
            <a:ext cx="7785462" cy="901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Контроль за организацией </a:t>
            </a:r>
            <a:r>
              <a:rPr lang="ru-RU" b="1" u="sng" dirty="0" smtClean="0"/>
              <a:t>питания</a:t>
            </a:r>
            <a:br>
              <a:rPr lang="ru-RU" b="1" u="sng" dirty="0" smtClean="0"/>
            </a:br>
            <a:r>
              <a:rPr lang="ru-RU" b="1" u="sng" dirty="0" smtClean="0"/>
              <a:t> </a:t>
            </a:r>
            <a:r>
              <a:rPr lang="ru-RU" b="1" u="sng" dirty="0"/>
              <a:t>в Учреждении.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537" y="1047932"/>
            <a:ext cx="7654835" cy="5339806"/>
          </a:xfrm>
        </p:spPr>
        <p:txBody>
          <a:bodyPr>
            <a:normAutofit fontScale="250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контроля за соблюдением законодательства в сфере защиты прав потребителей и благополучия человека при организации питания в Учреждении администрация руководствуется санитарными правилами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«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требования к организациям воспитания и обучения, отдыха и оздоровления детей и молодёжи», утвержденными постановлением главного санитарного врача Российской Федерации от 28.09.2020 № 28,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рекомендациями «Производственный контроль за соблюдением санитарного законодательства при организации питания детей и подростков и государственный санитарно-эпидемиологический надзор за его организацией и проведением».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неукоснительном выполнении рациона питания и отсутствии замен контроль за формированием рациона питания детей заключается: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 контроле (по меню и меню-требованиям) за обеспечением, в течение 4-недельного периода действия рациона питания, необходимого разнообразия ассортимента продуктов  питания (продуктов, соков фруктовых, творожных изделий, кондитерских изделий и т.п.), а также овощей и фруктов (плодов и ягод);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 контроле (по меню и меню-требованиям) за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средненедельным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количеством плодов и ягод;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 контроле за правильностью расчетов необходимого количества продуктов (по меню-требованиям и при закладке) – в соответствии с технологическими картами;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 контроле за правильностью корректировки заказываемого и закладываемого количества продуктов в соответствии с массой (объемом) упаковки продуктов.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5" y="368215"/>
            <a:ext cx="6576483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принципы организации питания в ДОУ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865" y="1254034"/>
            <a:ext cx="6839374" cy="542108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энергетической ценности рациона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в рационе всех заменимых и незаменимых пищевых веществ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разнообразие продуктов и блюд, обеспечивающих сбалансированность рациона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технологическая и кулинарная обработка продуктов, направленная на сохранность их исходной пищевой ценности, а также высокие вкусовые качества блюд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режим питания, обстановка, формирующая у детей навыки культуры приема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8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6" y="355153"/>
            <a:ext cx="6904688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Рекомендуемое распределение калорийности между приемами пищи в %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866" y="2132149"/>
            <a:ext cx="6604243" cy="41902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«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требования к организациям воспитания и обучения, отдыха и оздоровления детей и молодёжи»,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главного санитарного врача Российской Федерации от 28.09.2020 № 28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12-часовое пребывание</a:t>
            </a:r>
          </a:p>
          <a:p>
            <a:r>
              <a:rPr lang="ru-RU" dirty="0" smtClean="0"/>
              <a:t>Завтрак (20-25%)</a:t>
            </a:r>
          </a:p>
          <a:p>
            <a:r>
              <a:rPr lang="ru-RU" dirty="0" smtClean="0"/>
              <a:t>2 завтрак (5%)</a:t>
            </a:r>
          </a:p>
          <a:p>
            <a:r>
              <a:rPr lang="ru-RU" dirty="0" smtClean="0"/>
              <a:t>Обед (30-35%)</a:t>
            </a:r>
          </a:p>
          <a:p>
            <a:r>
              <a:rPr lang="ru-RU" dirty="0" smtClean="0"/>
              <a:t>Полдник (10-15%)</a:t>
            </a:r>
          </a:p>
          <a:p>
            <a:r>
              <a:rPr lang="ru-RU" dirty="0" smtClean="0"/>
              <a:t>Ужин (20-25%)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9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555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Презентация PowerPoint</vt:lpstr>
      <vt:lpstr>Организация питания. </vt:lpstr>
      <vt:lpstr>Организация питания  на пищеблоке.</vt:lpstr>
      <vt:lpstr>Организация питания  на пищеблоке.</vt:lpstr>
      <vt:lpstr>Организация питания детей  в группах. </vt:lpstr>
      <vt:lpstr>Организация питания детей  в группах.</vt:lpstr>
      <vt:lpstr>Контроль за организацией питания  в Учреждении. </vt:lpstr>
      <vt:lpstr>Основные принципы организации питания в ДОУ </vt:lpstr>
      <vt:lpstr>Рекомендуемое распределение калорийности между приемами пищи в %</vt:lpstr>
      <vt:lpstr>График приема пищи, утвержденный заведующим ДОУ</vt:lpstr>
      <vt:lpstr>Организация питания</vt:lpstr>
      <vt:lpstr>Поставка продуктов питания  в ДОУ</vt:lpstr>
      <vt:lpstr>Алгоритм организации контроля за питанием в ДОУ</vt:lpstr>
      <vt:lpstr>ТАБЛИЦА КАЛОРИЙНОСТИ И ХИМИЧЕСКОГО СОСТАВА за 1-й квартал 2021 года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74</cp:revision>
  <cp:lastPrinted>2020-02-17T08:10:16Z</cp:lastPrinted>
  <dcterms:created xsi:type="dcterms:W3CDTF">2016-11-18T14:12:19Z</dcterms:created>
  <dcterms:modified xsi:type="dcterms:W3CDTF">2021-04-08T13:11:43Z</dcterms:modified>
</cp:coreProperties>
</file>